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75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359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539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329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22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00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545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13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259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79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38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2E05-3BAD-454F-BF6C-3B990195CD81}" type="datetimeFigureOut">
              <a:rPr lang="en-ZA" smtClean="0"/>
              <a:t>2015-08-07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EFE1-4A38-4F61-B942-986E4857737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807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youngpeople.placements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0994"/>
            <a:ext cx="9144000" cy="3068310"/>
          </a:xfrm>
        </p:spPr>
        <p:txBody>
          <a:bodyPr>
            <a:normAutofit/>
          </a:bodyPr>
          <a:lstStyle/>
          <a:p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err="1" smtClean="0"/>
              <a:t>YoungPeople@Work</a:t>
            </a:r>
            <a:r>
              <a:rPr lang="en-ZA" b="1" dirty="0"/>
              <a:t/>
            </a:r>
            <a:br>
              <a:rPr lang="en-ZA" b="1" dirty="0"/>
            </a:br>
            <a:r>
              <a:rPr lang="en-ZA" sz="4400" b="1" dirty="0" smtClean="0"/>
              <a:t>Mid year assessment</a:t>
            </a:r>
            <a:r>
              <a:rPr lang="en-ZA" sz="4400" dirty="0" smtClean="0"/>
              <a:t/>
            </a:r>
            <a:br>
              <a:rPr lang="en-ZA" sz="4400" dirty="0" smtClean="0"/>
            </a:br>
            <a:r>
              <a:rPr lang="en-ZA" sz="4400" dirty="0" smtClean="0"/>
              <a:t> </a:t>
            </a:r>
            <a:endParaRPr lang="en-Z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67458"/>
          </a:xfrm>
        </p:spPr>
        <p:txBody>
          <a:bodyPr/>
          <a:lstStyle/>
          <a:p>
            <a:r>
              <a:rPr lang="en-ZA" b="1" dirty="0" smtClean="0"/>
              <a:t>17 July 2015 </a:t>
            </a:r>
          </a:p>
          <a:p>
            <a:endParaRPr lang="en-ZA" b="1" dirty="0"/>
          </a:p>
          <a:p>
            <a:r>
              <a:rPr lang="en-ZA" b="1" dirty="0" smtClean="0"/>
              <a:t>Venue: </a:t>
            </a:r>
            <a:r>
              <a:rPr lang="en-ZA" b="1" dirty="0" err="1" smtClean="0"/>
              <a:t>Tygerberg</a:t>
            </a:r>
            <a:r>
              <a:rPr lang="en-ZA" b="1" dirty="0" smtClean="0"/>
              <a:t> Park, </a:t>
            </a:r>
            <a:r>
              <a:rPr lang="en-ZA" b="1" dirty="0" err="1" smtClean="0"/>
              <a:t>Parow</a:t>
            </a:r>
            <a:endParaRPr lang="en-ZA" b="1" dirty="0" smtClean="0"/>
          </a:p>
          <a:p>
            <a:endParaRPr lang="en-ZA" b="1" dirty="0"/>
          </a:p>
          <a:p>
            <a:r>
              <a:rPr lang="en-ZA" b="1" dirty="0" smtClean="0"/>
              <a:t>Facilitated by: Frank Julie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87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8"/>
            <a:ext cx="10515600" cy="806852"/>
          </a:xfrm>
        </p:spPr>
        <p:txBody>
          <a:bodyPr/>
          <a:lstStyle/>
          <a:p>
            <a:pPr algn="ctr"/>
            <a:r>
              <a:rPr lang="en-ZA" b="1" dirty="0" smtClean="0"/>
              <a:t>Funding and finance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434884"/>
          </a:xfrm>
        </p:spPr>
        <p:txBody>
          <a:bodyPr/>
          <a:lstStyle/>
          <a:p>
            <a:pPr marL="0" indent="0">
              <a:buNone/>
            </a:pPr>
            <a:r>
              <a:rPr lang="en-ZA" b="1" dirty="0" smtClean="0"/>
              <a:t>Strengths</a:t>
            </a:r>
            <a:r>
              <a:rPr lang="en-ZA" dirty="0" smtClean="0"/>
              <a:t> – new donor on board; own income increased; good track record; better story to tell; attractive to donors; local and individual giving increased; youth is a priority focus (</a:t>
            </a:r>
            <a:r>
              <a:rPr lang="en-ZA" dirty="0" err="1" smtClean="0"/>
              <a:t>govt</a:t>
            </a:r>
            <a:r>
              <a:rPr lang="en-ZA" dirty="0" smtClean="0"/>
              <a:t>); rummage sale increased; 3</a:t>
            </a:r>
            <a:r>
              <a:rPr lang="en-ZA" baseline="30000" dirty="0" smtClean="0"/>
              <a:t>rd</a:t>
            </a:r>
            <a:r>
              <a:rPr lang="en-ZA" dirty="0" smtClean="0"/>
              <a:t> semester R22 414 </a:t>
            </a:r>
            <a:r>
              <a:rPr lang="en-ZA" dirty="0" err="1" smtClean="0"/>
              <a:t>pd</a:t>
            </a:r>
            <a:r>
              <a:rPr lang="en-ZA" dirty="0" smtClean="0"/>
              <a:t> to date; 2</a:t>
            </a:r>
            <a:r>
              <a:rPr lang="en-ZA" baseline="30000" dirty="0" smtClean="0"/>
              <a:t>nd</a:t>
            </a:r>
            <a:r>
              <a:rPr lang="en-ZA" dirty="0" smtClean="0"/>
              <a:t> semester +/-R25 000; 1</a:t>
            </a:r>
            <a:r>
              <a:rPr lang="en-ZA" baseline="30000" dirty="0" smtClean="0"/>
              <a:t>st</a:t>
            </a:r>
            <a:r>
              <a:rPr lang="en-ZA" dirty="0" smtClean="0"/>
              <a:t> semester – +/- R18 000; we are still on target with our income projections @ R120 000. </a:t>
            </a:r>
          </a:p>
          <a:p>
            <a:r>
              <a:rPr lang="en-ZA" dirty="0" smtClean="0"/>
              <a:t>KBF = 100 000 SPZA = 30 000 (30 000 outstanding) HCI = 20 000 </a:t>
            </a:r>
          </a:p>
          <a:p>
            <a:r>
              <a:rPr lang="en-ZA" dirty="0" smtClean="0"/>
              <a:t>USB = 840 / computer manuals = 515 </a:t>
            </a:r>
          </a:p>
          <a:p>
            <a:r>
              <a:rPr lang="en-ZA" dirty="0" smtClean="0"/>
              <a:t>CIP to be paid a donation in future @ R 150 pp </a:t>
            </a:r>
          </a:p>
          <a:p>
            <a:r>
              <a:rPr lang="en-ZA" dirty="0" smtClean="0"/>
              <a:t>Increase membership fee to 15.00 from June 2015</a:t>
            </a:r>
          </a:p>
          <a:p>
            <a:r>
              <a:rPr lang="en-ZA" dirty="0" smtClean="0"/>
              <a:t>Employed students/members to pay R50 p.m. donation </a:t>
            </a:r>
          </a:p>
        </p:txBody>
      </p:sp>
    </p:spTree>
    <p:extLst>
      <p:ext uri="{BB962C8B-B14F-4D97-AF65-F5344CB8AC3E}">
        <p14:creationId xmlns:p14="http://schemas.microsoft.com/office/powerpoint/2010/main" val="32242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781095"/>
          </a:xfrm>
        </p:spPr>
        <p:txBody>
          <a:bodyPr/>
          <a:lstStyle/>
          <a:p>
            <a:pPr algn="ctr"/>
            <a:r>
              <a:rPr lang="en-ZA" b="1" dirty="0" smtClean="0"/>
              <a:t>Continue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en-ZA" dirty="0" smtClean="0"/>
              <a:t>Weaknesses – SARS PBO application for legal compliance; needs time</a:t>
            </a:r>
          </a:p>
          <a:p>
            <a:r>
              <a:rPr lang="en-ZA" dirty="0" smtClean="0"/>
              <a:t>Finance</a:t>
            </a:r>
          </a:p>
          <a:p>
            <a:r>
              <a:rPr lang="en-ZA" dirty="0" smtClean="0"/>
              <a:t>Reports – auditing good; good accountability; reduction in bank fees due to ATM use; payments on time</a:t>
            </a:r>
          </a:p>
          <a:p>
            <a:r>
              <a:rPr lang="en-ZA" dirty="0" smtClean="0"/>
              <a:t>Increase of R250 per stipend (x 12 = 27 000) </a:t>
            </a:r>
          </a:p>
          <a:p>
            <a:pPr marL="0" indent="0">
              <a:buNone/>
            </a:pPr>
            <a:r>
              <a:rPr lang="en-ZA" b="1" dirty="0" smtClean="0"/>
              <a:t>Weaknesses</a:t>
            </a:r>
            <a:r>
              <a:rPr lang="en-ZA" b="1" dirty="0" smtClean="0"/>
              <a:t>: </a:t>
            </a:r>
            <a:endParaRPr lang="en-ZA" b="1" dirty="0" smtClean="0"/>
          </a:p>
          <a:p>
            <a:r>
              <a:rPr lang="en-ZA" dirty="0" smtClean="0"/>
              <a:t>D</a:t>
            </a:r>
            <a:r>
              <a:rPr lang="en-ZA" dirty="0" smtClean="0"/>
              <a:t>raft </a:t>
            </a:r>
            <a:r>
              <a:rPr lang="en-ZA" dirty="0" smtClean="0"/>
              <a:t>policy to be finalised; low stipends; travelling fees; create a central transport fund; </a:t>
            </a:r>
          </a:p>
        </p:txBody>
      </p:sp>
    </p:spTree>
    <p:extLst>
      <p:ext uri="{BB962C8B-B14F-4D97-AF65-F5344CB8AC3E}">
        <p14:creationId xmlns:p14="http://schemas.microsoft.com/office/powerpoint/2010/main" val="36324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974"/>
            <a:ext cx="10515600" cy="716700"/>
          </a:xfrm>
        </p:spPr>
        <p:txBody>
          <a:bodyPr/>
          <a:lstStyle/>
          <a:p>
            <a:pPr algn="ctr"/>
            <a:r>
              <a:rPr lang="en-ZA" b="1" dirty="0" smtClean="0"/>
              <a:t>Admin systems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r>
              <a:rPr lang="en-ZA" dirty="0" smtClean="0"/>
              <a:t>Good life skills support and communication; adequate resources; client reception area needed apart from CSD; needs admin assistant to job shadow permanently; </a:t>
            </a:r>
            <a:r>
              <a:rPr lang="en-ZA" dirty="0" err="1" smtClean="0"/>
              <a:t>Dineo</a:t>
            </a:r>
            <a:r>
              <a:rPr lang="en-ZA" dirty="0" smtClean="0"/>
              <a:t> to be </a:t>
            </a:r>
            <a:r>
              <a:rPr lang="en-ZA" dirty="0" smtClean="0"/>
              <a:t>approached</a:t>
            </a: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r>
              <a:rPr lang="en-ZA" dirty="0" smtClean="0"/>
              <a:t>Bigger </a:t>
            </a:r>
            <a:r>
              <a:rPr lang="en-ZA" smtClean="0"/>
              <a:t>printer needed; </a:t>
            </a:r>
            <a:r>
              <a:rPr lang="en-ZA" dirty="0" smtClean="0"/>
              <a:t>load shedding lamps needed. Stock control needs more focus; regular reminders necessary to buy stock, etc.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60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2"/>
            <a:ext cx="10515600" cy="690941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Online training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 fontScale="92500" lnSpcReduction="10000"/>
          </a:bodyPr>
          <a:lstStyle/>
          <a:p>
            <a:r>
              <a:rPr lang="en-ZA" dirty="0" err="1" smtClean="0"/>
              <a:t>Clothilda</a:t>
            </a:r>
            <a:r>
              <a:rPr lang="en-ZA" dirty="0" smtClean="0"/>
              <a:t> – low interest at </a:t>
            </a:r>
            <a:r>
              <a:rPr lang="en-ZA" dirty="0" err="1" smtClean="0"/>
              <a:t>Lavis</a:t>
            </a:r>
            <a:r>
              <a:rPr lang="en-ZA" dirty="0" smtClean="0"/>
              <a:t> </a:t>
            </a:r>
          </a:p>
          <a:p>
            <a:r>
              <a:rPr lang="en-ZA" dirty="0" smtClean="0"/>
              <a:t>Link training to job/training search needs – Doreen </a:t>
            </a:r>
          </a:p>
          <a:p>
            <a:r>
              <a:rPr lang="en-ZA" dirty="0" smtClean="0"/>
              <a:t>Issuing of cards – at </a:t>
            </a:r>
            <a:r>
              <a:rPr lang="en-ZA" dirty="0" err="1" smtClean="0"/>
              <a:t>Adriaanse</a:t>
            </a:r>
            <a:r>
              <a:rPr lang="en-ZA" dirty="0" smtClean="0"/>
              <a:t> quickly and it helps </a:t>
            </a:r>
          </a:p>
          <a:p>
            <a:r>
              <a:rPr lang="en-ZA" dirty="0" smtClean="0"/>
              <a:t>Winter weather causing low interest</a:t>
            </a:r>
          </a:p>
          <a:p>
            <a:r>
              <a:rPr lang="en-ZA" dirty="0" smtClean="0"/>
              <a:t>6 days more effective than 8 days</a:t>
            </a:r>
          </a:p>
          <a:p>
            <a:r>
              <a:rPr lang="en-ZA" dirty="0" smtClean="0"/>
              <a:t>Taking the break for marketing, admin not always implemented</a:t>
            </a:r>
          </a:p>
          <a:p>
            <a:r>
              <a:rPr lang="en-ZA" dirty="0" err="1" smtClean="0"/>
              <a:t>Nasieba</a:t>
            </a:r>
            <a:r>
              <a:rPr lang="en-ZA" dirty="0" smtClean="0"/>
              <a:t> to be mentored – Kensington </a:t>
            </a:r>
          </a:p>
          <a:p>
            <a:r>
              <a:rPr lang="en-ZA" dirty="0" err="1" smtClean="0"/>
              <a:t>Nasieba</a:t>
            </a:r>
            <a:r>
              <a:rPr lang="en-ZA" dirty="0" smtClean="0"/>
              <a:t> to be transferred to </a:t>
            </a:r>
            <a:r>
              <a:rPr lang="en-ZA" dirty="0" err="1" smtClean="0"/>
              <a:t>Lavis</a:t>
            </a:r>
            <a:r>
              <a:rPr lang="en-ZA" dirty="0" smtClean="0"/>
              <a:t> </a:t>
            </a:r>
          </a:p>
          <a:p>
            <a:r>
              <a:rPr lang="en-ZA" dirty="0" err="1" smtClean="0"/>
              <a:t>Sisanda</a:t>
            </a:r>
            <a:r>
              <a:rPr lang="en-ZA" dirty="0" smtClean="0"/>
              <a:t> – to be based at </a:t>
            </a:r>
            <a:r>
              <a:rPr lang="en-ZA" dirty="0" err="1" smtClean="0"/>
              <a:t>Adriaanse</a:t>
            </a:r>
            <a:r>
              <a:rPr lang="en-ZA" dirty="0" smtClean="0"/>
              <a:t> </a:t>
            </a:r>
          </a:p>
          <a:p>
            <a:r>
              <a:rPr lang="en-ZA" dirty="0" err="1" smtClean="0"/>
              <a:t>Lemosa</a:t>
            </a:r>
            <a:r>
              <a:rPr lang="en-ZA" dirty="0" smtClean="0"/>
              <a:t> – will managed Delft </a:t>
            </a:r>
          </a:p>
          <a:p>
            <a:r>
              <a:rPr lang="en-ZA" dirty="0" err="1" smtClean="0"/>
              <a:t>Mandi</a:t>
            </a:r>
            <a:r>
              <a:rPr lang="en-ZA" dirty="0" smtClean="0"/>
              <a:t> go to </a:t>
            </a:r>
            <a:r>
              <a:rPr lang="en-ZA" dirty="0" err="1" smtClean="0"/>
              <a:t>Bellvile</a:t>
            </a:r>
            <a:r>
              <a:rPr lang="en-ZA" dirty="0" smtClean="0"/>
              <a:t> – </a:t>
            </a:r>
            <a:r>
              <a:rPr lang="en-ZA" dirty="0" err="1" smtClean="0"/>
              <a:t>Lwandle</a:t>
            </a:r>
            <a:r>
              <a:rPr lang="en-ZA" dirty="0" smtClean="0"/>
              <a:t> to close down temporarily 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69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217"/>
            <a:ext cx="10515600" cy="716700"/>
          </a:xfrm>
        </p:spPr>
        <p:txBody>
          <a:bodyPr/>
          <a:lstStyle/>
          <a:p>
            <a:r>
              <a:rPr lang="en-ZA" b="1" dirty="0" smtClean="0"/>
              <a:t>Continue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280338"/>
          </a:xfrm>
        </p:spPr>
        <p:txBody>
          <a:bodyPr/>
          <a:lstStyle/>
          <a:p>
            <a:r>
              <a:rPr lang="en-ZA" dirty="0" smtClean="0"/>
              <a:t>Organise youth days at libraries to promote online training</a:t>
            </a:r>
          </a:p>
          <a:p>
            <a:r>
              <a:rPr lang="en-ZA" dirty="0" smtClean="0"/>
              <a:t>Involve library staff in youth days </a:t>
            </a:r>
          </a:p>
          <a:p>
            <a:pPr marL="0" indent="0">
              <a:buNone/>
            </a:pPr>
            <a:r>
              <a:rPr lang="en-ZA" b="1" dirty="0" smtClean="0"/>
              <a:t>Numbers at libraries </a:t>
            </a:r>
          </a:p>
          <a:p>
            <a:r>
              <a:rPr lang="en-ZA" dirty="0" err="1" smtClean="0"/>
              <a:t>Lavis</a:t>
            </a:r>
            <a:r>
              <a:rPr lang="en-ZA" dirty="0" smtClean="0"/>
              <a:t> – 30 </a:t>
            </a:r>
          </a:p>
          <a:p>
            <a:r>
              <a:rPr lang="en-ZA" dirty="0" err="1" smtClean="0"/>
              <a:t>Adriaanse</a:t>
            </a:r>
            <a:r>
              <a:rPr lang="en-ZA" dirty="0" smtClean="0"/>
              <a:t> – 18 </a:t>
            </a:r>
          </a:p>
          <a:p>
            <a:r>
              <a:rPr lang="en-ZA" dirty="0" err="1" smtClean="0"/>
              <a:t>Lwandle</a:t>
            </a:r>
            <a:r>
              <a:rPr lang="en-ZA" dirty="0" smtClean="0"/>
              <a:t> </a:t>
            </a:r>
            <a:r>
              <a:rPr lang="en-ZA" dirty="0" smtClean="0"/>
              <a:t>– </a:t>
            </a:r>
            <a:r>
              <a:rPr lang="en-ZA" dirty="0" smtClean="0"/>
              <a:t>30</a:t>
            </a:r>
            <a:endParaRPr lang="en-ZA" dirty="0" smtClean="0"/>
          </a:p>
          <a:p>
            <a:r>
              <a:rPr lang="en-ZA" dirty="0" smtClean="0"/>
              <a:t>Kensington - </a:t>
            </a:r>
            <a:r>
              <a:rPr lang="en-ZA" dirty="0" smtClean="0"/>
              <a:t>30</a:t>
            </a:r>
            <a:endParaRPr lang="en-ZA" dirty="0" smtClean="0"/>
          </a:p>
          <a:p>
            <a:r>
              <a:rPr lang="en-ZA" dirty="0" err="1" smtClean="0"/>
              <a:t>Bonteheuwel</a:t>
            </a:r>
            <a:r>
              <a:rPr lang="en-ZA" dirty="0" smtClean="0"/>
              <a:t> </a:t>
            </a:r>
            <a:r>
              <a:rPr lang="en-ZA" dirty="0" smtClean="0"/>
              <a:t>– 3</a:t>
            </a:r>
            <a:endParaRPr lang="en-ZA" dirty="0" smtClean="0"/>
          </a:p>
          <a:p>
            <a:r>
              <a:rPr lang="en-ZA" dirty="0" smtClean="0"/>
              <a:t>Total +/- </a:t>
            </a:r>
            <a:r>
              <a:rPr lang="en-ZA" dirty="0" smtClean="0"/>
              <a:t>111</a:t>
            </a:r>
            <a:endParaRPr lang="en-ZA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59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79"/>
            <a:ext cx="10515600" cy="819732"/>
          </a:xfrm>
        </p:spPr>
        <p:txBody>
          <a:bodyPr/>
          <a:lstStyle/>
          <a:p>
            <a:pPr algn="ctr"/>
            <a:r>
              <a:rPr lang="en-ZA" b="1" dirty="0" smtClean="0"/>
              <a:t>Computer academy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1"/>
            <a:ext cx="10515600" cy="5512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r>
              <a:rPr lang="en-ZA" dirty="0" err="1" smtClean="0"/>
              <a:t>Lizelle</a:t>
            </a:r>
            <a:r>
              <a:rPr lang="en-ZA" dirty="0" smtClean="0"/>
              <a:t> involvement a big change! No software/hardware problems; students are motivated when they hear about job shadowing/placements; payments huge improvement; 95% rate currently; laptops create more professional image; need a projector for PowerPoint; murals made a big impact; word of mouth is strong; strong link between online/life skills referral; Linda powerful marketing; </a:t>
            </a:r>
            <a:r>
              <a:rPr lang="en-ZA" dirty="0" err="1" smtClean="0"/>
              <a:t>learnerships</a:t>
            </a:r>
            <a:r>
              <a:rPr lang="en-ZA" dirty="0" smtClean="0"/>
              <a:t> to more formalised/follow process/check fine print; 8 students in class helps; computer manuals helped in first semester; enquiries for </a:t>
            </a:r>
            <a:r>
              <a:rPr lang="en-ZA" dirty="0" err="1" smtClean="0"/>
              <a:t>usb</a:t>
            </a:r>
            <a:r>
              <a:rPr lang="en-ZA" dirty="0" smtClean="0"/>
              <a:t> sticks especially Bellville; 17+25 = 42 registrations are more – but people drop out. 17-14-9 = 40 (</a:t>
            </a:r>
            <a:r>
              <a:rPr lang="en-ZA" dirty="0" err="1"/>
              <a:t>L</a:t>
            </a:r>
            <a:r>
              <a:rPr lang="en-ZA" dirty="0" err="1" smtClean="0"/>
              <a:t>avis</a:t>
            </a:r>
            <a:r>
              <a:rPr lang="en-ZA" dirty="0" smtClean="0"/>
              <a:t>) 16 registrations in </a:t>
            </a:r>
            <a:r>
              <a:rPr lang="en-ZA" dirty="0" err="1" smtClean="0"/>
              <a:t>Bellvillle</a:t>
            </a:r>
            <a:r>
              <a:rPr lang="en-ZA" dirty="0"/>
              <a:t> 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96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578"/>
            <a:ext cx="10515600" cy="716701"/>
          </a:xfrm>
        </p:spPr>
        <p:txBody>
          <a:bodyPr/>
          <a:lstStyle/>
          <a:p>
            <a:r>
              <a:rPr lang="en-ZA" b="1" dirty="0" smtClean="0"/>
              <a:t>Continue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576552"/>
          </a:xfrm>
        </p:spPr>
        <p:txBody>
          <a:bodyPr/>
          <a:lstStyle/>
          <a:p>
            <a:pPr marL="0" indent="0">
              <a:buNone/>
            </a:pPr>
            <a:r>
              <a:rPr lang="en-ZA" b="1" dirty="0" smtClean="0"/>
              <a:t>Weaknesses</a:t>
            </a:r>
          </a:p>
          <a:p>
            <a:r>
              <a:rPr lang="en-ZA" dirty="0" smtClean="0"/>
              <a:t>Internet access; WIFI, more chairs; access to antivirus – SDJ </a:t>
            </a:r>
          </a:p>
          <a:p>
            <a:r>
              <a:rPr lang="en-ZA" dirty="0" smtClean="0"/>
              <a:t>Wiring in Bellville – need someone to help with wiring – SDJ </a:t>
            </a:r>
          </a:p>
          <a:p>
            <a:r>
              <a:rPr lang="en-ZA" dirty="0" smtClean="0"/>
              <a:t>Absenteeism – winter playing a role – </a:t>
            </a:r>
            <a:r>
              <a:rPr lang="en-ZA" dirty="0" err="1" smtClean="0"/>
              <a:t>Lizelle</a:t>
            </a:r>
            <a:r>
              <a:rPr lang="en-ZA" dirty="0" smtClean="0"/>
              <a:t> </a:t>
            </a:r>
          </a:p>
          <a:p>
            <a:r>
              <a:rPr lang="en-ZA" dirty="0" smtClean="0"/>
              <a:t>When assessments – students stay away? – CP </a:t>
            </a:r>
          </a:p>
          <a:p>
            <a:r>
              <a:rPr lang="en-ZA" dirty="0" smtClean="0"/>
              <a:t>Non-refundable deposits – better communication is needed – Shirley </a:t>
            </a:r>
          </a:p>
          <a:p>
            <a:r>
              <a:rPr lang="en-ZA" dirty="0" smtClean="0"/>
              <a:t>Struggles to pay fees can become a block to learning – Doreen </a:t>
            </a:r>
          </a:p>
          <a:p>
            <a:r>
              <a:rPr lang="en-ZA" dirty="0" smtClean="0"/>
              <a:t>The period waiting for classes to start – people can change their minds; regular notifications; 6 students as cut off then Doreen and </a:t>
            </a:r>
            <a:r>
              <a:rPr lang="en-ZA" dirty="0" err="1" smtClean="0"/>
              <a:t>Mandi</a:t>
            </a:r>
            <a:r>
              <a:rPr lang="en-ZA" dirty="0" smtClean="0"/>
              <a:t> will assist with extra tuition</a:t>
            </a:r>
          </a:p>
          <a:p>
            <a:r>
              <a:rPr lang="en-ZA" dirty="0" smtClean="0"/>
              <a:t>People with shifts – we cannot assist in future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68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819732"/>
          </a:xfrm>
        </p:spPr>
        <p:txBody>
          <a:bodyPr/>
          <a:lstStyle/>
          <a:p>
            <a:r>
              <a:rPr lang="en-ZA" b="1" dirty="0" smtClean="0"/>
              <a:t>Life skills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5507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r>
              <a:rPr lang="en-ZA" dirty="0" smtClean="0"/>
              <a:t>More people attending despite winter; marketing good; positive feedback; changing lives and mind-sets; donations good; certificate fee working to cover costs; book venue in advance due to other training; 7-8-9 Sept (phase 1) – 12-13-14-15 Oct (phase 2) more older persons attending; redesign bookkeeping; Shirley to do admin; business and entrepreneurial skills; coaching/mentoring skills to be added; must shift venue (2 </a:t>
            </a:r>
            <a:r>
              <a:rPr lang="en-ZA" dirty="0" err="1"/>
              <a:t>L</a:t>
            </a:r>
            <a:r>
              <a:rPr lang="en-ZA" dirty="0" err="1" smtClean="0"/>
              <a:t>avis</a:t>
            </a:r>
            <a:r>
              <a:rPr lang="en-ZA" dirty="0" smtClean="0"/>
              <a:t> and 2 Bellville); use of outside speakers is powerful (e.g. Linda/Shirley/Vicky/Doreen/</a:t>
            </a:r>
            <a:r>
              <a:rPr lang="en-ZA" dirty="0" err="1" smtClean="0"/>
              <a:t>Mandi</a:t>
            </a:r>
            <a:r>
              <a:rPr lang="en-ZA" dirty="0" smtClean="0"/>
              <a:t>/Bergman/</a:t>
            </a:r>
            <a:r>
              <a:rPr lang="en-ZA" dirty="0" err="1" smtClean="0"/>
              <a:t>Dineo</a:t>
            </a:r>
            <a:r>
              <a:rPr lang="en-ZA" dirty="0" smtClean="0"/>
              <a:t>/</a:t>
            </a:r>
            <a:r>
              <a:rPr lang="en-ZA" dirty="0" err="1" smtClean="0"/>
              <a:t>Sideeqa</a:t>
            </a:r>
            <a:r>
              <a:rPr lang="en-ZA" dirty="0" smtClean="0"/>
              <a:t>/Yolanda) ; space of sharing is powerful – sharing resources; referrals to </a:t>
            </a:r>
            <a:r>
              <a:rPr lang="en-ZA" dirty="0" err="1" smtClean="0"/>
              <a:t>learnerships</a:t>
            </a:r>
            <a:r>
              <a:rPr lang="en-ZA" dirty="0" smtClean="0"/>
              <a:t>/further training; SETA partnerships to be built for </a:t>
            </a:r>
            <a:r>
              <a:rPr lang="en-ZA" dirty="0" err="1" smtClean="0"/>
              <a:t>learnerships</a:t>
            </a:r>
            <a:r>
              <a:rPr lang="en-ZA" dirty="0" smtClean="0"/>
              <a:t>; </a:t>
            </a:r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r>
              <a:rPr lang="en-ZA" dirty="0" smtClean="0"/>
              <a:t>Better feedback form needed; Volunteers allocated for tasks.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52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742457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/>
              <a:t>Job placement and tracking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4"/>
            <a:ext cx="10515600" cy="5847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r>
              <a:rPr lang="en-ZA" dirty="0" smtClean="0"/>
              <a:t>There is a guarantee we will place; better system in place; job shadowing increasing (Prestige (2), SPP (4), Sanlam (11), YP@W (4), more </a:t>
            </a:r>
            <a:r>
              <a:rPr lang="en-ZA" dirty="0" err="1" smtClean="0"/>
              <a:t>learnerships</a:t>
            </a:r>
            <a:r>
              <a:rPr lang="en-ZA" dirty="0" smtClean="0"/>
              <a:t>/internships, Vision Homes, Radio 786, </a:t>
            </a:r>
            <a:r>
              <a:rPr lang="en-ZA" dirty="0" err="1" smtClean="0"/>
              <a:t>Homemark</a:t>
            </a:r>
            <a:r>
              <a:rPr lang="en-ZA" dirty="0" smtClean="0"/>
              <a:t>, libraries), Follow up on </a:t>
            </a:r>
            <a:r>
              <a:rPr lang="en-ZA" dirty="0" err="1" smtClean="0"/>
              <a:t>Dreamworker</a:t>
            </a:r>
            <a:r>
              <a:rPr lang="en-ZA" dirty="0" smtClean="0"/>
              <a:t>, </a:t>
            </a:r>
            <a:r>
              <a:rPr lang="en-ZA" dirty="0" err="1" smtClean="0"/>
              <a:t>Harambee</a:t>
            </a:r>
            <a:r>
              <a:rPr lang="en-ZA" dirty="0" smtClean="0"/>
              <a:t>, </a:t>
            </a:r>
            <a:r>
              <a:rPr lang="en-ZA" dirty="0" err="1" smtClean="0"/>
              <a:t>Rlabs</a:t>
            </a:r>
            <a:r>
              <a:rPr lang="en-ZA" dirty="0" smtClean="0"/>
              <a:t> referrals (need </a:t>
            </a:r>
            <a:r>
              <a:rPr lang="en-ZA" dirty="0" err="1" smtClean="0"/>
              <a:t>nr’s</a:t>
            </a:r>
            <a:r>
              <a:rPr lang="en-ZA" dirty="0" smtClean="0"/>
              <a:t> assessed/placed/accepted); formalised (although check fine print) Placement forms captured; Doreen to spend more time at libraries to download info about jobs; </a:t>
            </a:r>
            <a:r>
              <a:rPr lang="en-ZA" dirty="0" smtClean="0">
                <a:hlinkClick r:id="rId2"/>
              </a:rPr>
              <a:t>youngpeople.placements@gmail.com</a:t>
            </a:r>
            <a:r>
              <a:rPr lang="en-ZA" dirty="0" smtClean="0"/>
              <a:t> for only placement requests</a:t>
            </a:r>
            <a:endParaRPr lang="en-ZA" dirty="0"/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r>
              <a:rPr lang="en-ZA" dirty="0" smtClean="0"/>
              <a:t>Cultivate more partners needed (local schools), MOU to be drawn up for continuous placements, response time, redesign form for readability;</a:t>
            </a:r>
          </a:p>
          <a:p>
            <a:r>
              <a:rPr lang="en-ZA" dirty="0" smtClean="0"/>
              <a:t>Access to info (lack of </a:t>
            </a:r>
            <a:r>
              <a:rPr lang="en-ZA" dirty="0" err="1" smtClean="0"/>
              <a:t>Wifi</a:t>
            </a:r>
            <a:r>
              <a:rPr lang="en-ZA" dirty="0"/>
              <a:t> </a:t>
            </a:r>
            <a:r>
              <a:rPr lang="en-ZA" dirty="0" smtClean="0"/>
              <a:t>needs to be addressed) Job shadowing in YP@W can improve; Put faces of placements in the training centre; centralised capturing of forms; task allocation to be clear; 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8160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216"/>
            <a:ext cx="10515600" cy="793974"/>
          </a:xfrm>
        </p:spPr>
        <p:txBody>
          <a:bodyPr/>
          <a:lstStyle/>
          <a:p>
            <a:pPr algn="ctr"/>
            <a:r>
              <a:rPr lang="en-ZA" b="1" dirty="0" smtClean="0"/>
              <a:t>Marketing and networking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90"/>
            <a:ext cx="10515600" cy="5589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 smtClean="0"/>
              <a:t>Strengths</a:t>
            </a:r>
          </a:p>
          <a:p>
            <a:r>
              <a:rPr lang="en-ZA" dirty="0" smtClean="0"/>
              <a:t>More articles in TB; project activities like online, computer classes, youth weeks; redesigned pamphlets; radio more frequent; Facebook working well and more likes (4057 to date); check out booster facility on FB; word of mouth; name </a:t>
            </a:r>
            <a:r>
              <a:rPr lang="en-ZA" dirty="0" err="1" smtClean="0"/>
              <a:t>lables</a:t>
            </a:r>
            <a:r>
              <a:rPr lang="en-ZA" dirty="0" smtClean="0"/>
              <a:t>; murals very powerful – big response; </a:t>
            </a:r>
            <a:r>
              <a:rPr lang="en-ZA" dirty="0" err="1" smtClean="0"/>
              <a:t>whatsapp</a:t>
            </a:r>
            <a:r>
              <a:rPr lang="en-ZA" dirty="0" smtClean="0"/>
              <a:t> groups – saving us money/good response; newsletter; give hardcopy to computer students; work on hardcopy newsletter to capture success stories; </a:t>
            </a:r>
            <a:r>
              <a:rPr lang="en-ZA" dirty="0"/>
              <a:t>F</a:t>
            </a:r>
            <a:r>
              <a:rPr lang="en-ZA" dirty="0" smtClean="0"/>
              <a:t>acebook stories effective; write teasers to the press and follow up with invites; identify specific national days. </a:t>
            </a:r>
            <a:endParaRPr lang="en-ZA" dirty="0"/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r>
              <a:rPr lang="en-ZA" dirty="0" smtClean="0"/>
              <a:t>CTV can be improved; need more T-shirts; logo finalised; shirts to be designed; logic </a:t>
            </a:r>
            <a:r>
              <a:rPr lang="en-ZA" dirty="0" err="1" smtClean="0"/>
              <a:t>sms</a:t>
            </a:r>
            <a:r>
              <a:rPr lang="en-ZA" dirty="0" smtClean="0"/>
              <a:t> not very effective now – too costly; emailing of newsletter to students; harvest time to be continued; </a:t>
            </a:r>
          </a:p>
        </p:txBody>
      </p:sp>
    </p:spTree>
    <p:extLst>
      <p:ext uri="{BB962C8B-B14F-4D97-AF65-F5344CB8AC3E}">
        <p14:creationId xmlns:p14="http://schemas.microsoft.com/office/powerpoint/2010/main" val="30989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781095"/>
          </a:xfrm>
        </p:spPr>
        <p:txBody>
          <a:bodyPr/>
          <a:lstStyle/>
          <a:p>
            <a:pPr algn="ctr"/>
            <a:r>
              <a:rPr lang="en-ZA" b="1" dirty="0" smtClean="0"/>
              <a:t>Networking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434885"/>
          </a:xfrm>
        </p:spPr>
        <p:txBody>
          <a:bodyPr/>
          <a:lstStyle/>
          <a:p>
            <a:pPr marL="0" indent="0">
              <a:buNone/>
            </a:pPr>
            <a:r>
              <a:rPr lang="en-ZA" b="1" dirty="0" smtClean="0"/>
              <a:t>Strengths </a:t>
            </a:r>
          </a:p>
          <a:p>
            <a:pPr marL="0" indent="0">
              <a:buNone/>
            </a:pPr>
            <a:r>
              <a:rPr lang="en-ZA" dirty="0" err="1" smtClean="0"/>
              <a:t>Harambee</a:t>
            </a:r>
            <a:r>
              <a:rPr lang="en-ZA" dirty="0" smtClean="0"/>
              <a:t>, </a:t>
            </a:r>
            <a:r>
              <a:rPr lang="en-ZA" dirty="0" err="1" smtClean="0"/>
              <a:t>Rlabs</a:t>
            </a:r>
            <a:r>
              <a:rPr lang="en-ZA" dirty="0"/>
              <a:t>,</a:t>
            </a:r>
            <a:r>
              <a:rPr lang="en-ZA" dirty="0" smtClean="0"/>
              <a:t> Career Planet (post </a:t>
            </a:r>
            <a:r>
              <a:rPr lang="en-ZA" dirty="0" smtClean="0"/>
              <a:t>info on </a:t>
            </a:r>
            <a:r>
              <a:rPr lang="en-ZA" dirty="0" smtClean="0"/>
              <a:t>website) </a:t>
            </a:r>
            <a:r>
              <a:rPr lang="en-ZA" dirty="0" err="1" smtClean="0"/>
              <a:t>Dreamworker</a:t>
            </a:r>
            <a:r>
              <a:rPr lang="en-ZA" dirty="0" smtClean="0"/>
              <a:t> (fading), DOL, UWC, TASP, JOC (Bellville), CSD, </a:t>
            </a:r>
            <a:r>
              <a:rPr lang="en-ZA" dirty="0" err="1" smtClean="0"/>
              <a:t>Homemark</a:t>
            </a:r>
            <a:r>
              <a:rPr lang="en-ZA" dirty="0" smtClean="0"/>
              <a:t>, </a:t>
            </a:r>
            <a:r>
              <a:rPr lang="en-ZA" dirty="0" smtClean="0"/>
              <a:t>Surplus People’s Project, </a:t>
            </a:r>
            <a:r>
              <a:rPr lang="en-ZA" dirty="0" smtClean="0"/>
              <a:t>Whizz ICT, </a:t>
            </a:r>
            <a:r>
              <a:rPr lang="en-ZA" dirty="0" smtClean="0"/>
              <a:t>Learners Movement of SA (</a:t>
            </a:r>
            <a:r>
              <a:rPr lang="en-ZA" dirty="0" err="1" smtClean="0"/>
              <a:t>Lemosa</a:t>
            </a:r>
            <a:r>
              <a:rPr lang="en-ZA" dirty="0" smtClean="0"/>
              <a:t> </a:t>
            </a:r>
            <a:r>
              <a:rPr lang="en-ZA" dirty="0" smtClean="0"/>
              <a:t>based in </a:t>
            </a:r>
            <a:r>
              <a:rPr lang="en-ZA" dirty="0" smtClean="0"/>
              <a:t>Delft</a:t>
            </a:r>
            <a:r>
              <a:rPr lang="en-ZA" dirty="0" smtClean="0"/>
              <a:t>), Radio 786, Radio </a:t>
            </a:r>
            <a:r>
              <a:rPr lang="en-ZA" dirty="0" err="1" smtClean="0"/>
              <a:t>Zibonele</a:t>
            </a:r>
            <a:r>
              <a:rPr lang="en-ZA" dirty="0" smtClean="0"/>
              <a:t>, </a:t>
            </a:r>
            <a:r>
              <a:rPr lang="en-ZA" dirty="0" err="1" smtClean="0"/>
              <a:t>Achfa</a:t>
            </a:r>
            <a:r>
              <a:rPr lang="en-ZA" dirty="0" smtClean="0"/>
              <a:t> </a:t>
            </a:r>
            <a:r>
              <a:rPr lang="en-ZA" dirty="0" smtClean="0"/>
              <a:t>Projects - Kensington, community libraries</a:t>
            </a:r>
            <a:r>
              <a:rPr lang="en-ZA" dirty="0" smtClean="0"/>
              <a:t>, I College  </a:t>
            </a:r>
          </a:p>
          <a:p>
            <a:pPr marL="0" indent="0">
              <a:buNone/>
            </a:pPr>
            <a:r>
              <a:rPr lang="en-ZA" dirty="0" smtClean="0"/>
              <a:t>Complement what we can’t do. Add value to our work. Placement </a:t>
            </a:r>
            <a:r>
              <a:rPr lang="en-ZA" dirty="0" smtClean="0"/>
              <a:t>opportunities</a:t>
            </a:r>
            <a:r>
              <a:rPr lang="en-ZA" dirty="0"/>
              <a:t> </a:t>
            </a:r>
            <a:r>
              <a:rPr lang="en-ZA" dirty="0" smtClean="0"/>
              <a:t>are provided. </a:t>
            </a: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Weaknesses </a:t>
            </a:r>
          </a:p>
          <a:p>
            <a:r>
              <a:rPr lang="en-ZA" dirty="0" smtClean="0"/>
              <a:t>NYDA needs to be cultivated; can be come placement partners and job shadowing; don’t market us effectively; Contact them in advance to confirm placements; </a:t>
            </a:r>
            <a:r>
              <a:rPr lang="en-ZA" dirty="0" err="1" smtClean="0"/>
              <a:t>Northlink</a:t>
            </a:r>
            <a:r>
              <a:rPr lang="en-ZA" dirty="0" smtClean="0"/>
              <a:t> to be recruited;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5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1160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YoungPeople@Work Mid year assessment  </vt:lpstr>
      <vt:lpstr>Online training </vt:lpstr>
      <vt:lpstr>Continue </vt:lpstr>
      <vt:lpstr>Computer academy </vt:lpstr>
      <vt:lpstr>Continue </vt:lpstr>
      <vt:lpstr>Life skills </vt:lpstr>
      <vt:lpstr>Job placement and tracking </vt:lpstr>
      <vt:lpstr>Marketing and networking</vt:lpstr>
      <vt:lpstr>Networking</vt:lpstr>
      <vt:lpstr>Funding and finance</vt:lpstr>
      <vt:lpstr>Continue </vt:lpstr>
      <vt:lpstr>Admin systems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year assessment</dc:title>
  <dc:creator>Frank PC</dc:creator>
  <cp:lastModifiedBy>Frank PC</cp:lastModifiedBy>
  <cp:revision>36</cp:revision>
  <dcterms:created xsi:type="dcterms:W3CDTF">2015-07-17T08:14:31Z</dcterms:created>
  <dcterms:modified xsi:type="dcterms:W3CDTF">2015-08-07T11:01:45Z</dcterms:modified>
</cp:coreProperties>
</file>